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1" r:id="rId4"/>
    <p:sldId id="260" r:id="rId5"/>
    <p:sldId id="265" r:id="rId6"/>
    <p:sldId id="282" r:id="rId7"/>
    <p:sldId id="266" r:id="rId8"/>
    <p:sldId id="268" r:id="rId9"/>
    <p:sldId id="269" r:id="rId10"/>
    <p:sldId id="27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572" userDrawn="1">
          <p15:clr>
            <a:srgbClr val="A4A3A4"/>
          </p15:clr>
        </p15:guide>
        <p15:guide id="3" pos="4747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1B80AB"/>
    <a:srgbClr val="1872A4"/>
    <a:srgbClr val="2BC3CB"/>
    <a:srgbClr val="73F8DD"/>
    <a:srgbClr val="404040"/>
    <a:srgbClr val="29C5C8"/>
    <a:srgbClr val="2BC4CA"/>
    <a:srgbClr val="2E3988"/>
    <a:srgbClr val="187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63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216" y="1016"/>
      </p:cViewPr>
      <p:guideLst>
        <p:guide orient="horz" pos="2160"/>
        <p:guide pos="1572"/>
        <p:guide pos="474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48A7-A3D3-48AE-8729-8A381E217509}" type="datetimeFigureOut">
              <a:rPr lang="zh-CN" altLang="en-US" smtClean="0"/>
              <a:t>2017/5/9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92AC-0CEB-4945-BC56-90BD938485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01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48A7-A3D3-48AE-8729-8A381E217509}" type="datetimeFigureOut">
              <a:rPr lang="zh-CN" altLang="en-US" smtClean="0"/>
              <a:t>2017/5/9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92AC-0CEB-4945-BC56-90BD938485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90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48A7-A3D3-48AE-8729-8A381E217509}" type="datetimeFigureOut">
              <a:rPr lang="zh-CN" altLang="en-US" smtClean="0"/>
              <a:t>2017/5/9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92AC-0CEB-4945-BC56-90BD938485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65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48A7-A3D3-48AE-8729-8A381E217509}" type="datetimeFigureOut">
              <a:rPr lang="zh-CN" altLang="en-US" smtClean="0"/>
              <a:t>2017/5/9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92AC-0CEB-4945-BC56-90BD938485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588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48A7-A3D3-48AE-8729-8A381E217509}" type="datetimeFigureOut">
              <a:rPr lang="zh-CN" altLang="en-US" smtClean="0"/>
              <a:t>2017/5/9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92AC-0CEB-4945-BC56-90BD938485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467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48A7-A3D3-48AE-8729-8A381E217509}" type="datetimeFigureOut">
              <a:rPr lang="zh-CN" altLang="en-US" smtClean="0"/>
              <a:t>2017/5/9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92AC-0CEB-4945-BC56-90BD938485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539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48A7-A3D3-48AE-8729-8A381E217509}" type="datetimeFigureOut">
              <a:rPr lang="zh-CN" altLang="en-US" smtClean="0"/>
              <a:t>2017/5/9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92AC-0CEB-4945-BC56-90BD938485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236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48A7-A3D3-48AE-8729-8A381E217509}" type="datetimeFigureOut">
              <a:rPr lang="zh-CN" altLang="en-US" smtClean="0"/>
              <a:t>2017/5/9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92AC-0CEB-4945-BC56-90BD938485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394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48A7-A3D3-48AE-8729-8A381E217509}" type="datetimeFigureOut">
              <a:rPr lang="zh-CN" altLang="en-US" smtClean="0"/>
              <a:t>2017/5/9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92AC-0CEB-4945-BC56-90BD938485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613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48A7-A3D3-48AE-8729-8A381E217509}" type="datetimeFigureOut">
              <a:rPr lang="zh-CN" altLang="en-US" smtClean="0"/>
              <a:t>2017/5/9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92AC-0CEB-4945-BC56-90BD938485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572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48A7-A3D3-48AE-8729-8A381E217509}" type="datetimeFigureOut">
              <a:rPr lang="zh-CN" altLang="en-US" smtClean="0"/>
              <a:t>2017/5/9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92AC-0CEB-4945-BC56-90BD938485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25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C48A7-A3D3-48AE-8729-8A381E217509}" type="datetimeFigureOut">
              <a:rPr lang="zh-CN" altLang="en-US" smtClean="0"/>
              <a:t>2017/5/9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C92AC-0CEB-4945-BC56-90BD938485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94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hyperlink" Target="https://cn.vuejs.org/v2/guide/single-file-components.html" TargetMode="External"/><Relationship Id="rId5" Type="http://schemas.openxmlformats.org/officeDocument/2006/relationships/hyperlink" Target="https://weex.apache.org/cn/references/advanced/extend-to-ios.html" TargetMode="External"/><Relationship Id="rId6" Type="http://schemas.openxmlformats.org/officeDocument/2006/relationships/hyperlink" Target="https://weex.apache.org/cn/references/advanced/extend-to-android.html" TargetMode="External"/><Relationship Id="rId7" Type="http://schemas.openxmlformats.org/officeDocument/2006/relationships/hyperlink" Target="https://mp.weixin.qq.com/debug/wxadoc/dev/component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5"/>
          <p:cNvSpPr>
            <a:spLocks/>
          </p:cNvSpPr>
          <p:nvPr/>
        </p:nvSpPr>
        <p:spPr bwMode="auto">
          <a:xfrm>
            <a:off x="7119938" y="-3175"/>
            <a:ext cx="4448175" cy="4684713"/>
          </a:xfrm>
          <a:custGeom>
            <a:avLst/>
            <a:gdLst/>
            <a:ahLst/>
            <a:cxnLst>
              <a:cxn ang="0">
                <a:pos x="0" y="1673"/>
              </a:cxn>
              <a:cxn ang="0">
                <a:pos x="2802" y="2951"/>
              </a:cxn>
              <a:cxn ang="0">
                <a:pos x="1743" y="0"/>
              </a:cxn>
              <a:cxn ang="0">
                <a:pos x="1390" y="0"/>
              </a:cxn>
              <a:cxn ang="0">
                <a:pos x="0" y="1673"/>
              </a:cxn>
            </a:cxnLst>
            <a:rect l="0" t="0" r="r" b="b"/>
            <a:pathLst>
              <a:path w="2802" h="2951">
                <a:moveTo>
                  <a:pt x="0" y="1673"/>
                </a:moveTo>
                <a:lnTo>
                  <a:pt x="2802" y="2951"/>
                </a:lnTo>
                <a:lnTo>
                  <a:pt x="1743" y="0"/>
                </a:lnTo>
                <a:lnTo>
                  <a:pt x="1390" y="0"/>
                </a:lnTo>
                <a:lnTo>
                  <a:pt x="0" y="1673"/>
                </a:lnTo>
                <a:close/>
              </a:path>
            </a:pathLst>
          </a:custGeom>
          <a:solidFill>
            <a:srgbClr val="48B39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9" name="Freeform 6"/>
          <p:cNvSpPr>
            <a:spLocks/>
          </p:cNvSpPr>
          <p:nvPr/>
        </p:nvSpPr>
        <p:spPr bwMode="auto">
          <a:xfrm>
            <a:off x="3175" y="2655887"/>
            <a:ext cx="11564938" cy="8653463"/>
          </a:xfrm>
          <a:custGeom>
            <a:avLst/>
            <a:gdLst/>
            <a:ahLst/>
            <a:cxnLst>
              <a:cxn ang="0">
                <a:pos x="4483" y="0"/>
              </a:cxn>
              <a:cxn ang="0">
                <a:pos x="219" y="5125"/>
              </a:cxn>
              <a:cxn ang="0">
                <a:pos x="0" y="5389"/>
              </a:cxn>
              <a:cxn ang="0">
                <a:pos x="0" y="5451"/>
              </a:cxn>
              <a:cxn ang="0">
                <a:pos x="5575" y="5451"/>
              </a:cxn>
              <a:cxn ang="0">
                <a:pos x="5709" y="5125"/>
              </a:cxn>
              <a:cxn ang="0">
                <a:pos x="7285" y="1278"/>
              </a:cxn>
              <a:cxn ang="0">
                <a:pos x="4483" y="0"/>
              </a:cxn>
            </a:cxnLst>
            <a:rect l="0" t="0" r="r" b="b"/>
            <a:pathLst>
              <a:path w="7285" h="5451">
                <a:moveTo>
                  <a:pt x="4483" y="0"/>
                </a:moveTo>
                <a:lnTo>
                  <a:pt x="219" y="5125"/>
                </a:lnTo>
                <a:lnTo>
                  <a:pt x="0" y="5389"/>
                </a:lnTo>
                <a:lnTo>
                  <a:pt x="0" y="5451"/>
                </a:lnTo>
                <a:lnTo>
                  <a:pt x="5575" y="5451"/>
                </a:lnTo>
                <a:lnTo>
                  <a:pt x="5709" y="5125"/>
                </a:lnTo>
                <a:lnTo>
                  <a:pt x="7285" y="1278"/>
                </a:lnTo>
                <a:lnTo>
                  <a:pt x="4483" y="0"/>
                </a:lnTo>
                <a:close/>
              </a:path>
            </a:pathLst>
          </a:custGeom>
          <a:solidFill>
            <a:srgbClr val="38A1A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40" name="Freeform 7"/>
          <p:cNvSpPr>
            <a:spLocks/>
          </p:cNvSpPr>
          <p:nvPr/>
        </p:nvSpPr>
        <p:spPr bwMode="auto">
          <a:xfrm>
            <a:off x="1301750" y="-3175"/>
            <a:ext cx="8024813" cy="2655888"/>
          </a:xfrm>
          <a:custGeom>
            <a:avLst/>
            <a:gdLst/>
            <a:ahLst/>
            <a:cxnLst>
              <a:cxn ang="0">
                <a:pos x="3665" y="1673"/>
              </a:cxn>
              <a:cxn ang="0">
                <a:pos x="5055" y="0"/>
              </a:cxn>
              <a:cxn ang="0">
                <a:pos x="0" y="0"/>
              </a:cxn>
              <a:cxn ang="0">
                <a:pos x="3665" y="1673"/>
              </a:cxn>
            </a:cxnLst>
            <a:rect l="0" t="0" r="r" b="b"/>
            <a:pathLst>
              <a:path w="5055" h="1673">
                <a:moveTo>
                  <a:pt x="3665" y="1673"/>
                </a:moveTo>
                <a:lnTo>
                  <a:pt x="5055" y="0"/>
                </a:lnTo>
                <a:lnTo>
                  <a:pt x="0" y="0"/>
                </a:lnTo>
                <a:lnTo>
                  <a:pt x="3665" y="1673"/>
                </a:lnTo>
                <a:close/>
              </a:path>
            </a:pathLst>
          </a:custGeom>
          <a:solidFill>
            <a:srgbClr val="38A39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1" name="Freeform 8"/>
          <p:cNvSpPr>
            <a:spLocks/>
          </p:cNvSpPr>
          <p:nvPr/>
        </p:nvSpPr>
        <p:spPr bwMode="auto">
          <a:xfrm>
            <a:off x="3175" y="-3175"/>
            <a:ext cx="7116763" cy="11210925"/>
          </a:xfrm>
          <a:custGeom>
            <a:avLst/>
            <a:gdLst/>
            <a:ahLst/>
            <a:cxnLst>
              <a:cxn ang="0">
                <a:pos x="818" y="0"/>
              </a:cxn>
              <a:cxn ang="0">
                <a:pos x="0" y="0"/>
              </a:cxn>
              <a:cxn ang="0">
                <a:pos x="0" y="6798"/>
              </a:cxn>
              <a:cxn ang="0">
                <a:pos x="0" y="7062"/>
              </a:cxn>
              <a:cxn ang="0">
                <a:pos x="219" y="6798"/>
              </a:cxn>
              <a:cxn ang="0">
                <a:pos x="4483" y="1673"/>
              </a:cxn>
              <a:cxn ang="0">
                <a:pos x="818" y="0"/>
              </a:cxn>
            </a:cxnLst>
            <a:rect l="0" t="0" r="r" b="b"/>
            <a:pathLst>
              <a:path w="4483" h="7062">
                <a:moveTo>
                  <a:pt x="818" y="0"/>
                </a:moveTo>
                <a:lnTo>
                  <a:pt x="0" y="0"/>
                </a:lnTo>
                <a:lnTo>
                  <a:pt x="0" y="6798"/>
                </a:lnTo>
                <a:lnTo>
                  <a:pt x="0" y="7062"/>
                </a:lnTo>
                <a:lnTo>
                  <a:pt x="219" y="6798"/>
                </a:lnTo>
                <a:lnTo>
                  <a:pt x="4483" y="1673"/>
                </a:lnTo>
                <a:lnTo>
                  <a:pt x="818" y="0"/>
                </a:lnTo>
                <a:close/>
              </a:path>
            </a:pathLst>
          </a:custGeom>
          <a:solidFill>
            <a:srgbClr val="31939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44" name="Группа 29"/>
          <p:cNvGrpSpPr/>
          <p:nvPr/>
        </p:nvGrpSpPr>
        <p:grpSpPr>
          <a:xfrm>
            <a:off x="6501576" y="3805990"/>
            <a:ext cx="800622" cy="708329"/>
            <a:chOff x="6501576" y="3805990"/>
            <a:chExt cx="800622" cy="708329"/>
          </a:xfrm>
        </p:grpSpPr>
        <p:sp>
          <p:nvSpPr>
            <p:cNvPr id="45" name="object 5"/>
            <p:cNvSpPr/>
            <p:nvPr/>
          </p:nvSpPr>
          <p:spPr>
            <a:xfrm>
              <a:off x="7075503" y="3875999"/>
              <a:ext cx="226695" cy="262255"/>
            </a:xfrm>
            <a:custGeom>
              <a:avLst/>
              <a:gdLst/>
              <a:ahLst/>
              <a:cxnLst/>
              <a:rect l="l" t="t" r="r" b="b"/>
              <a:pathLst>
                <a:path w="226695" h="262254">
                  <a:moveTo>
                    <a:pt x="132153" y="0"/>
                  </a:moveTo>
                  <a:lnTo>
                    <a:pt x="0" y="158895"/>
                  </a:lnTo>
                  <a:lnTo>
                    <a:pt x="226160" y="262033"/>
                  </a:lnTo>
                  <a:lnTo>
                    <a:pt x="132153" y="0"/>
                  </a:lnTo>
                  <a:close/>
                </a:path>
              </a:pathLst>
            </a:custGeom>
            <a:solidFill>
              <a:srgbClr val="4ABA92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46" name="object 6"/>
            <p:cNvSpPr/>
            <p:nvPr/>
          </p:nvSpPr>
          <p:spPr>
            <a:xfrm>
              <a:off x="6701599" y="4034894"/>
              <a:ext cx="600075" cy="479425"/>
            </a:xfrm>
            <a:custGeom>
              <a:avLst/>
              <a:gdLst/>
              <a:ahLst/>
              <a:cxnLst/>
              <a:rect l="l" t="t" r="r" b="b"/>
              <a:pathLst>
                <a:path w="600075" h="479425">
                  <a:moveTo>
                    <a:pt x="373904" y="0"/>
                  </a:moveTo>
                  <a:lnTo>
                    <a:pt x="0" y="449588"/>
                  </a:lnTo>
                  <a:lnTo>
                    <a:pt x="446049" y="479179"/>
                  </a:lnTo>
                  <a:lnTo>
                    <a:pt x="600065" y="103138"/>
                  </a:lnTo>
                  <a:lnTo>
                    <a:pt x="373904" y="0"/>
                  </a:lnTo>
                  <a:close/>
                </a:path>
              </a:pathLst>
            </a:custGeom>
            <a:solidFill>
              <a:srgbClr val="23877A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47" name="object 7"/>
            <p:cNvSpPr/>
            <p:nvPr/>
          </p:nvSpPr>
          <p:spPr>
            <a:xfrm>
              <a:off x="6573588" y="3805995"/>
              <a:ext cx="634365" cy="229235"/>
            </a:xfrm>
            <a:custGeom>
              <a:avLst/>
              <a:gdLst/>
              <a:ahLst/>
              <a:cxnLst/>
              <a:rect l="l" t="t" r="r" b="b"/>
              <a:pathLst>
                <a:path w="634365" h="229235">
                  <a:moveTo>
                    <a:pt x="0" y="0"/>
                  </a:moveTo>
                  <a:lnTo>
                    <a:pt x="501911" y="228904"/>
                  </a:lnTo>
                  <a:lnTo>
                    <a:pt x="634064" y="700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875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48" name="object 8"/>
            <p:cNvSpPr/>
            <p:nvPr/>
          </p:nvSpPr>
          <p:spPr>
            <a:xfrm>
              <a:off x="6501576" y="3805995"/>
              <a:ext cx="200025" cy="678815"/>
            </a:xfrm>
            <a:custGeom>
              <a:avLst/>
              <a:gdLst/>
              <a:ahLst/>
              <a:cxnLst/>
              <a:rect l="l" t="t" r="r" b="b"/>
              <a:pathLst>
                <a:path w="200025" h="678814">
                  <a:moveTo>
                    <a:pt x="72008" y="0"/>
                  </a:moveTo>
                  <a:lnTo>
                    <a:pt x="0" y="332031"/>
                  </a:lnTo>
                  <a:lnTo>
                    <a:pt x="200025" y="678481"/>
                  </a:lnTo>
                  <a:lnTo>
                    <a:pt x="72008" y="0"/>
                  </a:lnTo>
                  <a:close/>
                </a:path>
              </a:pathLst>
            </a:custGeom>
            <a:solidFill>
              <a:srgbClr val="008185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49" name="object 9"/>
            <p:cNvSpPr/>
            <p:nvPr/>
          </p:nvSpPr>
          <p:spPr>
            <a:xfrm>
              <a:off x="6573581" y="3805990"/>
              <a:ext cx="502284" cy="678815"/>
            </a:xfrm>
            <a:custGeom>
              <a:avLst/>
              <a:gdLst/>
              <a:ahLst/>
              <a:cxnLst/>
              <a:rect l="l" t="t" r="r" b="b"/>
              <a:pathLst>
                <a:path w="502284" h="678814">
                  <a:moveTo>
                    <a:pt x="0" y="0"/>
                  </a:moveTo>
                  <a:lnTo>
                    <a:pt x="128017" y="678492"/>
                  </a:lnTo>
                  <a:lnTo>
                    <a:pt x="501921" y="228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616C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</p:grpSp>
      <p:sp>
        <p:nvSpPr>
          <p:cNvPr id="50" name="矩形 49"/>
          <p:cNvSpPr/>
          <p:nvPr/>
        </p:nvSpPr>
        <p:spPr>
          <a:xfrm>
            <a:off x="749570" y="2882531"/>
            <a:ext cx="68531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4000" kern="0" dirty="0" smtClean="0">
                <a:solidFill>
                  <a:schemeClr val="bg1"/>
                </a:solidFill>
                <a:latin typeface="+mj-ea"/>
                <a:ea typeface="+mj-ea"/>
              </a:rPr>
              <a:t>基于中台的多端发布框架实践</a:t>
            </a:r>
            <a:endParaRPr lang="en-US" altLang="zh-CN" sz="4000" kern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71346" y="4942443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@</a:t>
            </a:r>
            <a:r>
              <a:rPr kumimoji="1" lang="en-US" altLang="zh-CN" sz="2000" dirty="0" err="1" smtClean="0">
                <a:solidFill>
                  <a:schemeClr val="bg1"/>
                </a:solidFill>
              </a:rPr>
              <a:t>luliangxiao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12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717636" y="1050636"/>
            <a:ext cx="4756728" cy="4756728"/>
            <a:chOff x="4544789" y="1921864"/>
            <a:chExt cx="3102422" cy="3102422"/>
          </a:xfrm>
        </p:grpSpPr>
        <p:sp>
          <p:nvSpPr>
            <p:cNvPr id="5" name="同心圆 4"/>
            <p:cNvSpPr/>
            <p:nvPr/>
          </p:nvSpPr>
          <p:spPr>
            <a:xfrm>
              <a:off x="4544789" y="1921864"/>
              <a:ext cx="3102422" cy="3102422"/>
            </a:xfrm>
            <a:prstGeom prst="donut">
              <a:avLst>
                <a:gd name="adj" fmla="val 3018"/>
              </a:avLst>
            </a:prstGeom>
            <a:gradFill>
              <a:gsLst>
                <a:gs pos="0">
                  <a:srgbClr val="197DAA"/>
                </a:gs>
                <a:gs pos="50000">
                  <a:srgbClr val="71F6DD"/>
                </a:gs>
                <a:gs pos="100000">
                  <a:srgbClr val="1B7DA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506736" y="2197927"/>
              <a:ext cx="18473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3800" dirty="0">
                <a:solidFill>
                  <a:srgbClr val="21A5BC"/>
                </a:solidFill>
                <a:latin typeface="Bauhaus 93" panose="04030905020B02020C02" pitchFamily="8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60214" y="2828836"/>
            <a:ext cx="3871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 smtClean="0">
                <a:solidFill>
                  <a:srgbClr val="1B80A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THANKS</a:t>
            </a:r>
            <a:endParaRPr lang="zh-CN" altLang="en-US" sz="7200" b="1" dirty="0">
              <a:solidFill>
                <a:srgbClr val="1B80AB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7849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5136" y="20647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项目结构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5640" y="628952"/>
            <a:ext cx="19223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21A5BC"/>
                </a:solidFill>
                <a:latin typeface="+mj-ea"/>
                <a:ea typeface="+mj-ea"/>
                <a:cs typeface="Segoe UI" panose="020B0502040204020203" pitchFamily="34" charset="0"/>
              </a:rPr>
              <a:t>Public Relations Worldwide</a:t>
            </a:r>
            <a:endParaRPr lang="zh-CN" altLang="en-US" sz="1200" dirty="0">
              <a:solidFill>
                <a:srgbClr val="21A5BC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534" y="245900"/>
            <a:ext cx="460186" cy="548787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1558047" y="2853931"/>
            <a:ext cx="137160" cy="785381"/>
          </a:xfrm>
          <a:prstGeom prst="rect">
            <a:avLst/>
          </a:prstGeom>
          <a:solidFill>
            <a:srgbClr val="1A7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文本框 61"/>
          <p:cNvSpPr txBox="1"/>
          <p:nvPr/>
        </p:nvSpPr>
        <p:spPr>
          <a:xfrm>
            <a:off x="285136" y="3936049"/>
            <a:ext cx="7776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上图为开发者实质需要开发的部分 </a:t>
            </a:r>
            <a:endParaRPr kumimoji="1" lang="en-US" altLang="zh-CN" dirty="0" smtClean="0"/>
          </a:p>
          <a:p>
            <a:r>
              <a:rPr kumimoji="1" lang="zh-CN" altLang="en-US" dirty="0" smtClean="0"/>
              <a:t>只有</a:t>
            </a:r>
            <a:r>
              <a:rPr kumimoji="1" lang="en-US" altLang="zh-CN" dirty="0" smtClean="0"/>
              <a:t>views</a:t>
            </a:r>
            <a:r>
              <a:rPr kumimoji="1" lang="zh-CN" altLang="en-US" dirty="0" smtClean="0"/>
              <a:t>文件夹  </a:t>
            </a:r>
            <a:endParaRPr kumimoji="1" lang="en-US" altLang="zh-CN" dirty="0" smtClean="0"/>
          </a:p>
          <a:p>
            <a:r>
              <a:rPr kumimoji="1" lang="zh-CN" altLang="en-US" dirty="0" smtClean="0"/>
              <a:t>每个</a:t>
            </a:r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文件对应一个页面且对应一个路由   如</a:t>
            </a:r>
            <a:r>
              <a:rPr kumimoji="1" lang="en-US" altLang="zh-CN" dirty="0" err="1" smtClean="0"/>
              <a:t>index.js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-&gt;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/index</a:t>
            </a: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36" y="1328426"/>
            <a:ext cx="4953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8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5136" y="206477"/>
            <a:ext cx="2642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如何编写一个界面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5640" y="628952"/>
            <a:ext cx="19223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21A5BC"/>
                </a:solidFill>
                <a:latin typeface="+mj-ea"/>
                <a:ea typeface="+mj-ea"/>
                <a:cs typeface="Segoe UI" panose="020B0502040204020203" pitchFamily="34" charset="0"/>
              </a:rPr>
              <a:t>Public Relations Worldwide</a:t>
            </a:r>
            <a:endParaRPr lang="zh-CN" altLang="en-US" sz="1200" dirty="0">
              <a:solidFill>
                <a:srgbClr val="21A5BC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534" y="245900"/>
            <a:ext cx="460186" cy="54878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561329" y="2879689"/>
            <a:ext cx="137160" cy="785381"/>
          </a:xfrm>
          <a:prstGeom prst="rect">
            <a:avLst/>
          </a:prstGeom>
          <a:solidFill>
            <a:srgbClr val="1A7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22049" y="1156837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+mj-ea"/>
                <a:ea typeface="+mj-ea"/>
              </a:rPr>
              <a:t>1.</a:t>
            </a:r>
            <a:r>
              <a:rPr kumimoji="1" lang="zh-CN" altLang="en-US" b="1" dirty="0" smtClean="0">
                <a:latin typeface="+mj-ea"/>
                <a:ea typeface="+mj-ea"/>
              </a:rPr>
              <a:t> 配置组件</a:t>
            </a:r>
            <a:endParaRPr kumimoji="1" lang="zh-CN" altLang="en-US" b="1" dirty="0"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73825" y="1156837"/>
            <a:ext cx="135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+mj-ea"/>
                <a:ea typeface="+mj-ea"/>
              </a:rPr>
              <a:t>2</a:t>
            </a:r>
            <a:r>
              <a:rPr kumimoji="1" lang="en-US" altLang="zh-CN" b="1" dirty="0" smtClean="0">
                <a:latin typeface="+mj-ea"/>
                <a:ea typeface="+mj-ea"/>
              </a:rPr>
              <a:t>.</a:t>
            </a:r>
            <a:r>
              <a:rPr kumimoji="1" lang="zh-CN" altLang="en-US" b="1" dirty="0" smtClean="0">
                <a:latin typeface="+mj-ea"/>
                <a:ea typeface="+mj-ea"/>
              </a:rPr>
              <a:t> 结合组件</a:t>
            </a:r>
            <a:endParaRPr kumimoji="1" lang="zh-CN" altLang="en-US" b="1" dirty="0">
              <a:latin typeface="+mj-ea"/>
              <a:ea typeface="+mj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825" y="1847186"/>
            <a:ext cx="4981575" cy="445004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49" y="1847186"/>
            <a:ext cx="6045847" cy="25654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94533" y="4760140"/>
            <a:ext cx="210185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latin typeface="+mj-ea"/>
                <a:ea typeface="+mj-ea"/>
              </a:rPr>
              <a:t>最终实现</a:t>
            </a:r>
            <a:r>
              <a:rPr kumimoji="1" lang="en-US" altLang="zh-CN" b="1" dirty="0" smtClean="0">
                <a:latin typeface="+mj-ea"/>
                <a:ea typeface="+mj-ea"/>
              </a:rPr>
              <a:t>:</a:t>
            </a:r>
          </a:p>
          <a:p>
            <a:r>
              <a:rPr kumimoji="1" lang="zh-CN" altLang="en-US" sz="1600" dirty="0" smtClean="0"/>
              <a:t>一份代码生成</a:t>
            </a:r>
            <a:endParaRPr kumimoji="1" lang="en-US" altLang="zh-CN" sz="1600" dirty="0" smtClean="0"/>
          </a:p>
          <a:p>
            <a:r>
              <a:rPr kumimoji="1" lang="en-US" altLang="zh-CN" sz="1600" dirty="0" smtClean="0"/>
              <a:t>web</a:t>
            </a:r>
            <a:r>
              <a:rPr kumimoji="1" lang="zh-CN" altLang="en-US" sz="1600" dirty="0" smtClean="0"/>
              <a:t>端单页面应用</a:t>
            </a:r>
            <a:endParaRPr kumimoji="1" lang="en-US" altLang="zh-CN" sz="1600" dirty="0" smtClean="0"/>
          </a:p>
          <a:p>
            <a:r>
              <a:rPr kumimoji="1" lang="en-US" altLang="zh-CN" sz="1600" dirty="0" smtClean="0"/>
              <a:t>iOS/Android</a:t>
            </a:r>
            <a:r>
              <a:rPr kumimoji="1" lang="zh-CN" altLang="en-US" sz="1600" dirty="0" smtClean="0"/>
              <a:t>原生应用</a:t>
            </a:r>
            <a:endParaRPr kumimoji="1" lang="en-US" altLang="zh-CN" sz="1600" dirty="0" smtClean="0"/>
          </a:p>
          <a:p>
            <a:r>
              <a:rPr kumimoji="1" lang="zh-CN" altLang="en-US" sz="1600" dirty="0" smtClean="0"/>
              <a:t>小程序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41101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文本框 82"/>
          <p:cNvSpPr txBox="1"/>
          <p:nvPr/>
        </p:nvSpPr>
        <p:spPr>
          <a:xfrm>
            <a:off x="285136" y="20647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配置组件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55640" y="628952"/>
            <a:ext cx="19223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21A5BC"/>
                </a:solidFill>
                <a:latin typeface="+mj-ea"/>
                <a:ea typeface="+mj-ea"/>
                <a:cs typeface="Segoe UI" panose="020B0502040204020203" pitchFamily="34" charset="0"/>
              </a:rPr>
              <a:t>Public Relations Worldwide</a:t>
            </a:r>
            <a:endParaRPr lang="zh-CN" altLang="en-US" sz="1200" dirty="0">
              <a:solidFill>
                <a:srgbClr val="21A5BC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534" y="245900"/>
            <a:ext cx="460186" cy="548787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11561329" y="2879689"/>
            <a:ext cx="137160" cy="785381"/>
          </a:xfrm>
          <a:prstGeom prst="rect">
            <a:avLst/>
          </a:prstGeom>
          <a:solidFill>
            <a:srgbClr val="1A7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5" name="文本框 94"/>
          <p:cNvSpPr txBox="1"/>
          <p:nvPr/>
        </p:nvSpPr>
        <p:spPr>
          <a:xfrm>
            <a:off x="6487730" y="4237819"/>
            <a:ext cx="488146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latin typeface="+mj-ea"/>
                <a:ea typeface="+mj-ea"/>
              </a:rPr>
              <a:t>注意点</a:t>
            </a:r>
            <a:r>
              <a:rPr kumimoji="1" lang="en-US" altLang="zh-CN" sz="2000" b="1" dirty="0" smtClean="0">
                <a:latin typeface="+mj-ea"/>
                <a:ea typeface="+mj-ea"/>
              </a:rPr>
              <a:t>:</a:t>
            </a:r>
            <a:r>
              <a:rPr kumimoji="1" lang="zh-CN" altLang="en-US" sz="2000" b="1" dirty="0" smtClean="0">
                <a:latin typeface="+mj-ea"/>
                <a:ea typeface="+mj-ea"/>
              </a:rPr>
              <a:t> </a:t>
            </a:r>
            <a:endParaRPr kumimoji="1" lang="en-US" altLang="zh-CN" sz="2000" b="1" dirty="0" smtClean="0">
              <a:latin typeface="+mj-ea"/>
              <a:ea typeface="+mj-ea"/>
            </a:endParaRPr>
          </a:p>
          <a:p>
            <a:endParaRPr kumimoji="1" lang="en-US" altLang="zh-CN" sz="1600" dirty="0" smtClean="0"/>
          </a:p>
          <a:p>
            <a:r>
              <a:rPr kumimoji="1" lang="en-US" altLang="zh-CN" sz="1600" dirty="0"/>
              <a:t>1</a:t>
            </a:r>
            <a:r>
              <a:rPr kumimoji="1" lang="en-US" altLang="zh-CN" sz="1600" dirty="0" smtClean="0"/>
              <a:t>.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prop</a:t>
            </a:r>
            <a:r>
              <a:rPr kumimoji="1" lang="zh-CN" altLang="en-US" sz="1600" dirty="0" smtClean="0"/>
              <a:t>与</a:t>
            </a:r>
            <a:r>
              <a:rPr kumimoji="1" lang="en-US" altLang="zh-CN" sz="1600" dirty="0" smtClean="0"/>
              <a:t>method</a:t>
            </a:r>
            <a:r>
              <a:rPr kumimoji="1" lang="zh-CN" altLang="en-US" sz="1600" dirty="0" smtClean="0"/>
              <a:t>接受的参数的</a:t>
            </a:r>
            <a:r>
              <a:rPr kumimoji="1" lang="en-US" altLang="zh-CN" sz="1600" dirty="0" smtClean="0"/>
              <a:t>value</a:t>
            </a:r>
            <a:r>
              <a:rPr kumimoji="1" lang="zh-CN" altLang="en-US" sz="1600" dirty="0" smtClean="0"/>
              <a:t>均为</a:t>
            </a:r>
            <a:r>
              <a:rPr kumimoji="1" lang="en-US" altLang="zh-CN" sz="1600" b="1" dirty="0" smtClean="0"/>
              <a:t>Alias,</a:t>
            </a:r>
            <a:r>
              <a:rPr kumimoji="1" lang="zh-CN" altLang="en-US" sz="1600" b="1" dirty="0" smtClean="0"/>
              <a:t> </a:t>
            </a:r>
            <a:endParaRPr kumimoji="1" lang="en-US" altLang="zh-CN" sz="1600" b="1" dirty="0" smtClean="0"/>
          </a:p>
          <a:p>
            <a:r>
              <a:rPr kumimoji="1" lang="zh-CN" altLang="en-US" sz="1600" b="1" dirty="0" smtClean="0"/>
              <a:t>并非对应的实现</a:t>
            </a:r>
            <a:endParaRPr kumimoji="1" lang="en-US" altLang="zh-CN" sz="1600" b="1" dirty="0" smtClean="0"/>
          </a:p>
          <a:p>
            <a:r>
              <a:rPr kumimoji="1" lang="zh-CN" altLang="en-US" sz="1600" dirty="0" smtClean="0"/>
              <a:t>以左图为例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 smtClean="0"/>
              <a:t> 可能存在多个组件接受名为</a:t>
            </a:r>
            <a:r>
              <a:rPr kumimoji="1" lang="en-US" altLang="zh-CN" sz="1600" i="1" dirty="0" smtClean="0"/>
              <a:t>list</a:t>
            </a:r>
            <a:r>
              <a:rPr kumimoji="1" lang="zh-CN" altLang="en-US" sz="1600" dirty="0" smtClean="0"/>
              <a:t>的参数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 smtClean="0"/>
              <a:t>或</a:t>
            </a:r>
            <a:endParaRPr kumimoji="1" lang="en-US" altLang="zh-CN" sz="1600" dirty="0" smtClean="0"/>
          </a:p>
          <a:p>
            <a:r>
              <a:rPr kumimoji="1" lang="zh-CN" altLang="en-US" sz="1600" dirty="0" smtClean="0"/>
              <a:t>名为</a:t>
            </a:r>
            <a:r>
              <a:rPr kumimoji="1" lang="en-US" altLang="zh-CN" sz="1600" i="1" dirty="0" err="1" smtClean="0"/>
              <a:t>cellClick</a:t>
            </a:r>
            <a:r>
              <a:rPr kumimoji="1" lang="zh-CN" altLang="en-US" sz="1600" dirty="0" smtClean="0"/>
              <a:t>的方法</a:t>
            </a:r>
            <a:endParaRPr kumimoji="1" lang="en-US" altLang="zh-CN" sz="1600" dirty="0" smtClean="0"/>
          </a:p>
          <a:p>
            <a:r>
              <a:rPr kumimoji="1" lang="zh-CN" altLang="en-US" sz="1600" dirty="0" smtClean="0"/>
              <a:t>在此重命名为</a:t>
            </a:r>
            <a:r>
              <a:rPr kumimoji="1" lang="en-US" altLang="zh-CN" sz="1600" i="1" dirty="0" err="1" smtClean="0"/>
              <a:t>docterlist</a:t>
            </a:r>
            <a:r>
              <a:rPr kumimoji="1" lang="zh-CN" altLang="en-US" sz="1600" dirty="0" smtClean="0"/>
              <a:t> 与</a:t>
            </a:r>
            <a:r>
              <a:rPr kumimoji="1" lang="en-US" altLang="zh-CN" sz="1600" i="1" dirty="0" err="1" smtClean="0"/>
              <a:t>doctorCellClick</a:t>
            </a:r>
            <a:endParaRPr kumimoji="1" lang="en-US" altLang="zh-CN" sz="1600" i="1" dirty="0" smtClean="0"/>
          </a:p>
          <a:p>
            <a:r>
              <a:rPr kumimoji="1" lang="zh-CN" altLang="en-US" sz="1600" dirty="0" smtClean="0"/>
              <a:t>解决了变量名冲突问题</a:t>
            </a:r>
            <a:endParaRPr kumimoji="1" lang="en-US" altLang="zh-CN" sz="1600" dirty="0" smtClean="0"/>
          </a:p>
        </p:txBody>
      </p:sp>
      <p:pic>
        <p:nvPicPr>
          <p:cNvPr id="96" name="图片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49" y="1783686"/>
            <a:ext cx="5641259" cy="3406633"/>
          </a:xfrm>
          <a:prstGeom prst="rect">
            <a:avLst/>
          </a:prstGeom>
        </p:spPr>
      </p:pic>
      <p:sp>
        <p:nvSpPr>
          <p:cNvPr id="97" name="文本框 96"/>
          <p:cNvSpPr txBox="1"/>
          <p:nvPr/>
        </p:nvSpPr>
        <p:spPr>
          <a:xfrm>
            <a:off x="6487730" y="586854"/>
            <a:ext cx="536137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err="1" smtClean="0">
                <a:latin typeface="+mj-ea"/>
                <a:ea typeface="+mj-ea"/>
              </a:rPr>
              <a:t>TableView</a:t>
            </a:r>
            <a:r>
              <a:rPr kumimoji="1" lang="en-US" altLang="zh-CN" b="1" dirty="0" smtClean="0"/>
              <a:t>:</a:t>
            </a:r>
            <a:r>
              <a:rPr kumimoji="1" lang="zh-CN" altLang="en-US" b="1" dirty="0" smtClean="0"/>
              <a:t> </a:t>
            </a:r>
            <a:r>
              <a:rPr kumimoji="1" lang="en-US" altLang="zh-CN" sz="1600" dirty="0" smtClean="0"/>
              <a:t>Class</a:t>
            </a:r>
          </a:p>
          <a:p>
            <a:r>
              <a:rPr kumimoji="1" lang="zh-CN" altLang="en-US" b="1" dirty="0" smtClean="0"/>
              <a:t>  </a:t>
            </a:r>
            <a:r>
              <a:rPr kumimoji="1" lang="zh-CN" altLang="en-US" sz="1600" dirty="0" smtClean="0"/>
              <a:t>组件以类的形式存在</a:t>
            </a:r>
            <a:endParaRPr kumimoji="1" lang="en-US" altLang="zh-CN" sz="1600" dirty="0" smtClean="0"/>
          </a:p>
          <a:p>
            <a:endParaRPr kumimoji="1" lang="en-US" altLang="zh-CN" b="1" dirty="0"/>
          </a:p>
          <a:p>
            <a:r>
              <a:rPr kumimoji="1" lang="zh-CN" altLang="en-US" sz="2000" b="1" dirty="0" smtClean="0">
                <a:latin typeface="+mj-ea"/>
                <a:ea typeface="+mj-ea"/>
              </a:rPr>
              <a:t>参数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sz="1400" dirty="0" smtClean="0"/>
              <a:t>Object</a:t>
            </a:r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</a:t>
            </a:r>
            <a:r>
              <a:rPr kumimoji="1" lang="en-US" altLang="zh-CN" b="1" dirty="0" smtClean="0">
                <a:latin typeface="+mj-ea"/>
                <a:ea typeface="+mj-ea"/>
              </a:rPr>
              <a:t>prop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sz="1400" dirty="0" smtClean="0"/>
              <a:t>Object</a:t>
            </a:r>
            <a:r>
              <a:rPr kumimoji="1" lang="zh-CN" altLang="en-US" dirty="0" smtClean="0"/>
              <a:t>                         组件所需的参数列表</a:t>
            </a:r>
            <a:endParaRPr kumimoji="1"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key:</a:t>
            </a:r>
            <a:r>
              <a:rPr kumimoji="1" lang="zh-CN" altLang="en-US" dirty="0" smtClean="0"/>
              <a:t> </a:t>
            </a:r>
            <a:r>
              <a:rPr kumimoji="1" lang="en-US" altLang="zh-CN" sz="1400" dirty="0" smtClean="0"/>
              <a:t>String</a:t>
            </a:r>
            <a:r>
              <a:rPr kumimoji="1" lang="zh-CN" altLang="en-US" dirty="0" smtClean="0"/>
              <a:t>                           组件原参数名</a:t>
            </a:r>
            <a:endParaRPr kumimoji="1"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value:</a:t>
            </a:r>
            <a:r>
              <a:rPr kumimoji="1" lang="zh-CN" altLang="en-US" dirty="0" smtClean="0"/>
              <a:t> </a:t>
            </a:r>
            <a:r>
              <a:rPr kumimoji="1" lang="en-US" altLang="zh-CN" sz="1400" dirty="0" smtClean="0"/>
              <a:t>String</a:t>
            </a:r>
            <a:r>
              <a:rPr kumimoji="1" lang="zh-CN" altLang="en-US" dirty="0" smtClean="0"/>
              <a:t>                        参数重命名</a:t>
            </a:r>
            <a:endParaRPr kumimoji="1" lang="en-US" altLang="zh-CN" dirty="0" smtClean="0"/>
          </a:p>
          <a:p>
            <a:r>
              <a:rPr kumimoji="1" lang="zh-CN" altLang="en-US" dirty="0" smtClean="0"/>
              <a:t>  </a:t>
            </a:r>
            <a:r>
              <a:rPr kumimoji="1" lang="en-US" altLang="zh-CN" b="1" dirty="0" smtClean="0">
                <a:latin typeface="+mj-ea"/>
                <a:ea typeface="+mj-ea"/>
              </a:rPr>
              <a:t>method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sz="1400" dirty="0" smtClean="0"/>
              <a:t>Object</a:t>
            </a:r>
            <a:r>
              <a:rPr kumimoji="1" lang="zh-CN" altLang="en-US" dirty="0" smtClean="0"/>
              <a:t>                    组件暴露的方法列表</a:t>
            </a:r>
            <a:endParaRPr kumimoji="1"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key:</a:t>
            </a:r>
            <a:r>
              <a:rPr kumimoji="1" lang="zh-CN" altLang="en-US" dirty="0" smtClean="0"/>
              <a:t> </a:t>
            </a:r>
            <a:r>
              <a:rPr kumimoji="1" lang="en-US" altLang="zh-CN" sz="1400" dirty="0" smtClean="0"/>
              <a:t>String</a:t>
            </a:r>
            <a:r>
              <a:rPr kumimoji="1" lang="zh-CN" altLang="en-US" dirty="0" smtClean="0"/>
              <a:t>                           组件原方法名</a:t>
            </a:r>
            <a:endParaRPr kumimoji="1"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value:</a:t>
            </a:r>
            <a:r>
              <a:rPr kumimoji="1" lang="zh-CN" altLang="en-US" dirty="0" smtClean="0"/>
              <a:t> </a:t>
            </a:r>
            <a:r>
              <a:rPr kumimoji="1" lang="en-US" altLang="zh-CN" sz="1400" dirty="0" smtClean="0"/>
              <a:t>String</a:t>
            </a:r>
            <a:r>
              <a:rPr kumimoji="1" lang="zh-CN" altLang="en-US" dirty="0" smtClean="0"/>
              <a:t>                        方法重命名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en-US" altLang="zh-CN" sz="2000" b="1" dirty="0" err="1" smtClean="0">
                <a:latin typeface="+mj-ea"/>
                <a:ea typeface="+mj-ea"/>
              </a:rPr>
              <a:t>doctorLIstComponent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组件实例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3412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285136" y="206477"/>
            <a:ext cx="1465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组合组件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55640" y="628952"/>
            <a:ext cx="19223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21A5BC"/>
                </a:solidFill>
                <a:latin typeface="+mj-ea"/>
                <a:ea typeface="+mj-ea"/>
                <a:cs typeface="Segoe UI" panose="020B0502040204020203" pitchFamily="34" charset="0"/>
              </a:rPr>
              <a:t>Public Relations Worldwide</a:t>
            </a:r>
            <a:endParaRPr lang="zh-CN" altLang="en-US" sz="1200" dirty="0">
              <a:solidFill>
                <a:srgbClr val="21A5BC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534" y="245900"/>
            <a:ext cx="460186" cy="548787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11561329" y="2879689"/>
            <a:ext cx="137160" cy="785381"/>
          </a:xfrm>
          <a:prstGeom prst="rect">
            <a:avLst/>
          </a:prstGeom>
          <a:solidFill>
            <a:srgbClr val="1A7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6125949" y="4846750"/>
            <a:ext cx="2855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latin typeface="+mj-ea"/>
                <a:ea typeface="+mj-ea"/>
              </a:rPr>
              <a:t>注意点</a:t>
            </a:r>
            <a:endParaRPr kumimoji="1" lang="en-US" altLang="zh-CN" sz="2000" b="1" dirty="0" smtClean="0">
              <a:latin typeface="+mj-ea"/>
              <a:ea typeface="+mj-ea"/>
            </a:endParaRPr>
          </a:p>
          <a:p>
            <a:r>
              <a:rPr kumimoji="1" lang="zh-CN" altLang="en-US" sz="1600" dirty="0" smtClean="0"/>
              <a:t>使用</a:t>
            </a:r>
            <a:r>
              <a:rPr kumimoji="1" lang="en-US" altLang="zh-CN" sz="1600" dirty="0" smtClean="0"/>
              <a:t>export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default</a:t>
            </a:r>
            <a:r>
              <a:rPr kumimoji="1" lang="zh-CN" altLang="en-US" sz="1600" dirty="0" smtClean="0"/>
              <a:t>导出该页面</a:t>
            </a:r>
            <a:endParaRPr kumimoji="1" lang="en-US" altLang="zh-CN" sz="1600" dirty="0" smtClean="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82" y="1043039"/>
            <a:ext cx="4981575" cy="445004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6125949" y="586854"/>
            <a:ext cx="515165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err="1" smtClean="0">
                <a:latin typeface="+mj-ea"/>
                <a:ea typeface="+mj-ea"/>
              </a:rPr>
              <a:t>OComp</a:t>
            </a:r>
            <a:r>
              <a:rPr kumimoji="1" lang="en-US" altLang="zh-CN" b="1" dirty="0" smtClean="0">
                <a:latin typeface="+mj-ea"/>
                <a:ea typeface="+mj-ea"/>
              </a:rPr>
              <a:t>:</a:t>
            </a:r>
            <a:r>
              <a:rPr kumimoji="1" lang="zh-CN" altLang="en-US" b="1" dirty="0" smtClean="0">
                <a:latin typeface="+mj-ea"/>
                <a:ea typeface="+mj-ea"/>
              </a:rPr>
              <a:t> </a:t>
            </a:r>
            <a:r>
              <a:rPr kumimoji="1" lang="en-US" altLang="zh-CN" sz="1600" dirty="0" smtClean="0"/>
              <a:t>Class</a:t>
            </a:r>
          </a:p>
          <a:p>
            <a:r>
              <a:rPr kumimoji="1" lang="zh-CN" altLang="en-US" sz="1600" dirty="0" smtClean="0"/>
              <a:t>  含义</a:t>
            </a:r>
            <a:r>
              <a:rPr kumimoji="1" lang="en-US" altLang="zh-CN" sz="1600" dirty="0" smtClean="0"/>
              <a:t>:</a:t>
            </a:r>
            <a:r>
              <a:rPr kumimoji="1" lang="zh-CN" altLang="en-US" sz="1600" dirty="0" smtClean="0"/>
              <a:t> </a:t>
            </a:r>
            <a:r>
              <a:rPr kumimoji="1" lang="en-US" altLang="zh-CN" sz="1600" i="1" dirty="0" err="1" smtClean="0"/>
              <a:t>oneitfarm</a:t>
            </a:r>
            <a:r>
              <a:rPr kumimoji="1" lang="en-US" altLang="zh-CN" sz="1600" i="1" dirty="0" smtClean="0"/>
              <a:t>-component</a:t>
            </a:r>
          </a:p>
          <a:p>
            <a:r>
              <a:rPr kumimoji="1" lang="zh-CN" altLang="en-US" sz="1600" dirty="0" smtClean="0"/>
              <a:t>  在项目中以</a:t>
            </a:r>
            <a:r>
              <a:rPr kumimoji="1" lang="en-US" altLang="zh-CN" sz="1600" dirty="0" err="1" smtClean="0"/>
              <a:t>node_module</a:t>
            </a:r>
            <a:r>
              <a:rPr kumimoji="1" lang="zh-CN" altLang="en-US" sz="1600" dirty="0" smtClean="0"/>
              <a:t>形式存在</a:t>
            </a:r>
            <a:endParaRPr kumimoji="1" lang="en-US" altLang="zh-CN" sz="1600" dirty="0" smtClean="0"/>
          </a:p>
          <a:p>
            <a:r>
              <a:rPr kumimoji="1" lang="zh-CN" altLang="en-US" sz="1600" dirty="0" smtClean="0"/>
              <a:t>  通过</a:t>
            </a:r>
            <a:r>
              <a:rPr kumimoji="1" lang="en-US" altLang="zh-CN" sz="1600" i="1" dirty="0" err="1" smtClean="0"/>
              <a:t>npm</a:t>
            </a:r>
            <a:r>
              <a:rPr kumimoji="1" lang="zh-CN" altLang="en-US" sz="1600" i="1" dirty="0" smtClean="0"/>
              <a:t> </a:t>
            </a:r>
            <a:r>
              <a:rPr kumimoji="1" lang="en-US" altLang="zh-CN" sz="1600" i="1" dirty="0" smtClean="0"/>
              <a:t>install</a:t>
            </a:r>
            <a:r>
              <a:rPr kumimoji="1" lang="zh-CN" altLang="en-US" sz="1600" i="1" dirty="0" smtClean="0"/>
              <a:t> </a:t>
            </a:r>
            <a:r>
              <a:rPr kumimoji="1" lang="en-US" altLang="zh-CN" sz="1600" i="1" dirty="0" err="1" smtClean="0"/>
              <a:t>ocomp</a:t>
            </a:r>
            <a:r>
              <a:rPr kumimoji="1" lang="zh-CN" altLang="en-US" sz="1600" i="1" dirty="0" smtClean="0"/>
              <a:t> </a:t>
            </a:r>
            <a:r>
              <a:rPr kumimoji="1" lang="zh-CN" altLang="en-US" sz="1600" dirty="0" smtClean="0"/>
              <a:t>引入</a:t>
            </a:r>
            <a:endParaRPr kumimoji="1" lang="en-US" altLang="zh-CN" sz="1600" dirty="0" smtClean="0"/>
          </a:p>
          <a:p>
            <a:endParaRPr kumimoji="1" lang="en-US" altLang="zh-CN" sz="1400" dirty="0" smtClean="0"/>
          </a:p>
          <a:p>
            <a:endParaRPr kumimoji="1" lang="en-US" altLang="zh-CN" b="1" dirty="0" smtClean="0"/>
          </a:p>
          <a:p>
            <a:r>
              <a:rPr kumimoji="1" lang="zh-CN" altLang="en-US" sz="2000" b="1" dirty="0" smtClean="0">
                <a:latin typeface="+mj-ea"/>
                <a:ea typeface="+mj-ea"/>
              </a:rPr>
              <a:t>实例化参数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sz="1600" dirty="0" smtClean="0"/>
              <a:t>Object</a:t>
            </a:r>
          </a:p>
          <a:p>
            <a:r>
              <a:rPr kumimoji="1" lang="zh-CN" altLang="en-US" sz="1600" dirty="0"/>
              <a:t> </a:t>
            </a:r>
            <a:r>
              <a:rPr kumimoji="1" lang="zh-CN" altLang="en-US" sz="1600" dirty="0" smtClean="0"/>
              <a:t>  </a:t>
            </a:r>
            <a:r>
              <a:rPr kumimoji="1" lang="en-US" altLang="zh-CN" sz="1600" dirty="0" err="1" smtClean="0"/>
              <a:t>lifeCycle</a:t>
            </a:r>
            <a:r>
              <a:rPr kumimoji="1" lang="en-US" altLang="zh-CN" sz="1600" dirty="0" smtClean="0"/>
              <a:t>: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Function</a:t>
            </a:r>
            <a:r>
              <a:rPr kumimoji="1" lang="zh-CN" altLang="en-US" sz="1600" dirty="0" smtClean="0"/>
              <a:t>               生命周期</a:t>
            </a:r>
            <a:endParaRPr kumimoji="1" lang="en-US" altLang="zh-CN" sz="1600" dirty="0" smtClean="0"/>
          </a:p>
          <a:p>
            <a:r>
              <a:rPr kumimoji="1" lang="zh-CN" altLang="en-US" sz="1600" dirty="0"/>
              <a:t> </a:t>
            </a:r>
            <a:r>
              <a:rPr kumimoji="1" lang="zh-CN" altLang="en-US" sz="1600" dirty="0" smtClean="0"/>
              <a:t> </a:t>
            </a:r>
            <a:r>
              <a:rPr kumimoji="1" lang="en-US" altLang="zh-CN" dirty="0" smtClean="0"/>
              <a:t>style</a:t>
            </a:r>
            <a:r>
              <a:rPr kumimoji="1" lang="en-US" altLang="zh-CN" sz="1600" dirty="0" smtClean="0"/>
              <a:t>: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Object</a:t>
            </a:r>
            <a:r>
              <a:rPr kumimoji="1" lang="zh-CN" altLang="en-US" sz="1600" dirty="0" smtClean="0"/>
              <a:t>                        根容器的</a:t>
            </a:r>
            <a:r>
              <a:rPr kumimoji="1" lang="en-US" altLang="zh-CN" sz="1600" dirty="0" err="1" smtClean="0"/>
              <a:t>css</a:t>
            </a:r>
            <a:r>
              <a:rPr kumimoji="1" lang="zh-CN" altLang="en-US" sz="1600" dirty="0" smtClean="0"/>
              <a:t>样式</a:t>
            </a:r>
            <a:endParaRPr kumimoji="1" lang="en-US" altLang="zh-CN" sz="1600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</a:t>
            </a:r>
            <a:r>
              <a:rPr kumimoji="1" lang="en-US" altLang="zh-CN" b="1" dirty="0" smtClean="0">
                <a:latin typeface="+mj-ea"/>
                <a:ea typeface="+mj-ea"/>
              </a:rPr>
              <a:t>component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sz="1400" dirty="0" smtClean="0"/>
              <a:t>Array</a:t>
            </a:r>
            <a:r>
              <a:rPr kumimoji="1" lang="zh-CN" altLang="en-US" sz="1400" dirty="0" smtClean="0"/>
              <a:t>                 </a:t>
            </a:r>
            <a:r>
              <a:rPr kumimoji="1" lang="zh-CN" altLang="en-US" sz="1600" dirty="0" smtClean="0"/>
              <a:t>渲染的组件列表</a:t>
            </a:r>
            <a:endParaRPr kumimoji="1" lang="en-US" altLang="zh-CN" sz="1600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</a:t>
            </a:r>
            <a:r>
              <a:rPr kumimoji="1" lang="en-US" altLang="zh-CN" b="1" dirty="0" smtClean="0">
                <a:latin typeface="+mj-ea"/>
                <a:ea typeface="+mj-ea"/>
              </a:rPr>
              <a:t>data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sz="1400" dirty="0" smtClean="0"/>
              <a:t>Object</a:t>
            </a:r>
            <a:r>
              <a:rPr kumimoji="1" lang="zh-CN" altLang="en-US" dirty="0" smtClean="0"/>
              <a:t>                        </a:t>
            </a:r>
            <a:r>
              <a:rPr kumimoji="1" lang="zh-CN" altLang="en-US" sz="1600" dirty="0" smtClean="0"/>
              <a:t>组件挂载的数据列表</a:t>
            </a:r>
            <a:endParaRPr kumimoji="1" lang="en-US" altLang="zh-CN" sz="1600" dirty="0" smtClean="0"/>
          </a:p>
          <a:p>
            <a:r>
              <a:rPr kumimoji="1" lang="zh-CN" altLang="en-US" dirty="0" smtClean="0"/>
              <a:t>    </a:t>
            </a:r>
            <a:r>
              <a:rPr kumimoji="1" lang="en-US" altLang="zh-CN" dirty="0" smtClean="0"/>
              <a:t>key:</a:t>
            </a:r>
            <a:r>
              <a:rPr kumimoji="1" lang="zh-CN" altLang="en-US" dirty="0" smtClean="0"/>
              <a:t> </a:t>
            </a:r>
            <a:r>
              <a:rPr kumimoji="1" lang="en-US" altLang="zh-CN" sz="1400" dirty="0" smtClean="0"/>
              <a:t>String</a:t>
            </a:r>
            <a:r>
              <a:rPr kumimoji="1" lang="zh-CN" altLang="en-US" dirty="0" smtClean="0"/>
              <a:t>                           </a:t>
            </a:r>
            <a:r>
              <a:rPr kumimoji="1" lang="zh-CN" altLang="en-US" sz="1600" dirty="0" smtClean="0"/>
              <a:t>数据名</a:t>
            </a:r>
            <a:endParaRPr kumimoji="1" lang="en-US" altLang="zh-CN" sz="1600" dirty="0" smtClean="0"/>
          </a:p>
          <a:p>
            <a:r>
              <a:rPr kumimoji="1" lang="zh-CN" altLang="en-US" dirty="0" smtClean="0"/>
              <a:t>    </a:t>
            </a:r>
            <a:r>
              <a:rPr kumimoji="1" lang="en-US" altLang="zh-CN" dirty="0" smtClean="0"/>
              <a:t>value:</a:t>
            </a:r>
            <a:r>
              <a:rPr kumimoji="1" lang="zh-CN" altLang="en-US" dirty="0" smtClean="0"/>
              <a:t> </a:t>
            </a:r>
            <a:r>
              <a:rPr kumimoji="1" lang="en-US" altLang="zh-CN" sz="1400" dirty="0" smtClean="0"/>
              <a:t>Any</a:t>
            </a:r>
            <a:r>
              <a:rPr kumimoji="1" lang="zh-CN" altLang="en-US" sz="1400" dirty="0" smtClean="0"/>
              <a:t>                                 </a:t>
            </a:r>
            <a:r>
              <a:rPr kumimoji="1" lang="zh-CN" altLang="en-US" sz="1600" dirty="0" smtClean="0"/>
              <a:t>数据初始化值  </a:t>
            </a:r>
            <a:endParaRPr kumimoji="1" lang="en-US" altLang="zh-CN" sz="1600" dirty="0" smtClean="0"/>
          </a:p>
          <a:p>
            <a:r>
              <a:rPr kumimoji="1" lang="zh-CN" altLang="en-US" sz="1600" dirty="0"/>
              <a:t> </a:t>
            </a:r>
            <a:r>
              <a:rPr kumimoji="1" lang="zh-CN" altLang="en-US" sz="1600" dirty="0" smtClean="0"/>
              <a:t> </a:t>
            </a:r>
            <a:r>
              <a:rPr kumimoji="1" lang="en-US" altLang="zh-CN" b="1" dirty="0" smtClean="0">
                <a:latin typeface="+mj-ea"/>
                <a:ea typeface="+mj-ea"/>
              </a:rPr>
              <a:t>method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sz="1400" dirty="0" smtClean="0"/>
              <a:t>Object</a:t>
            </a:r>
            <a:r>
              <a:rPr kumimoji="1" lang="zh-CN" altLang="en-US" dirty="0" smtClean="0"/>
              <a:t>                  </a:t>
            </a:r>
            <a:r>
              <a:rPr kumimoji="1" lang="zh-CN" altLang="en-US" sz="1600" dirty="0" smtClean="0"/>
              <a:t>组件暴露的方法列表</a:t>
            </a:r>
            <a:endParaRPr kumimoji="1" lang="en-US" altLang="zh-CN" sz="1600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key:</a:t>
            </a:r>
            <a:r>
              <a:rPr kumimoji="1" lang="zh-CN" altLang="en-US" dirty="0" smtClean="0"/>
              <a:t> </a:t>
            </a:r>
            <a:r>
              <a:rPr kumimoji="1" lang="en-US" altLang="zh-CN" sz="1400" dirty="0" smtClean="0"/>
              <a:t>String</a:t>
            </a:r>
            <a:r>
              <a:rPr kumimoji="1" lang="zh-CN" altLang="en-US" dirty="0" smtClean="0"/>
              <a:t>                           </a:t>
            </a:r>
            <a:r>
              <a:rPr kumimoji="1" lang="zh-CN" altLang="en-US" sz="1600" dirty="0" smtClean="0"/>
              <a:t>组件原方法名</a:t>
            </a:r>
            <a:endParaRPr kumimoji="1" lang="en-US" altLang="zh-CN" sz="1600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value:</a:t>
            </a:r>
            <a:r>
              <a:rPr kumimoji="1" lang="zh-CN" altLang="en-US" dirty="0" smtClean="0"/>
              <a:t> </a:t>
            </a:r>
            <a:r>
              <a:rPr kumimoji="1" lang="en-US" altLang="zh-CN" sz="1400" dirty="0" smtClean="0"/>
              <a:t>Function</a:t>
            </a:r>
            <a:r>
              <a:rPr kumimoji="1" lang="zh-CN" altLang="en-US" dirty="0" smtClean="0"/>
              <a:t>                     </a:t>
            </a:r>
            <a:r>
              <a:rPr kumimoji="1" lang="zh-CN" altLang="en-US" sz="1600" dirty="0" smtClean="0"/>
              <a:t>方法的实现</a:t>
            </a:r>
            <a:endParaRPr kumimoji="1"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191463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85136" y="20647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生命周期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5640" y="628952"/>
            <a:ext cx="19223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21A5BC"/>
                </a:solidFill>
                <a:latin typeface="+mj-ea"/>
                <a:ea typeface="+mj-ea"/>
                <a:cs typeface="Segoe UI" panose="020B0502040204020203" pitchFamily="34" charset="0"/>
              </a:rPr>
              <a:t>Public Relations Worldwide</a:t>
            </a:r>
            <a:endParaRPr lang="zh-CN" altLang="en-US" sz="1200" dirty="0">
              <a:solidFill>
                <a:srgbClr val="21A5BC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534" y="245900"/>
            <a:ext cx="460186" cy="54878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1561329" y="2879689"/>
            <a:ext cx="137160" cy="785381"/>
          </a:xfrm>
          <a:prstGeom prst="rect">
            <a:avLst/>
          </a:prstGeom>
          <a:solidFill>
            <a:srgbClr val="1A7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85136" y="1328426"/>
            <a:ext cx="51516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err="1" smtClean="0">
                <a:latin typeface="+mj-ea"/>
                <a:ea typeface="+mj-ea"/>
              </a:rPr>
              <a:t>lifeCycle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sz="1600" dirty="0" smtClean="0"/>
              <a:t>Object</a:t>
            </a:r>
          </a:p>
          <a:p>
            <a:r>
              <a:rPr kumimoji="1" lang="zh-CN" altLang="en-US" sz="1600" dirty="0" smtClean="0"/>
              <a:t>  </a:t>
            </a:r>
            <a:r>
              <a:rPr kumimoji="1" lang="en-US" altLang="zh-CN" dirty="0" err="1" smtClean="0"/>
              <a:t>init</a:t>
            </a:r>
            <a:r>
              <a:rPr kumimoji="1" lang="en-US" altLang="zh-CN" sz="1600" dirty="0" smtClean="0"/>
              <a:t>: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Function</a:t>
            </a:r>
            <a:r>
              <a:rPr kumimoji="1" lang="zh-CN" altLang="en-US" sz="1600" dirty="0" smtClean="0"/>
              <a:t>                       初始化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 smtClean="0"/>
              <a:t> 可以访问数据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 smtClean="0"/>
              <a:t>页面未加载</a:t>
            </a:r>
            <a:endParaRPr kumimoji="1" lang="en-US" altLang="zh-CN" sz="1600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</a:t>
            </a:r>
            <a:r>
              <a:rPr kumimoji="1" lang="en-US" altLang="zh-CN" b="1" dirty="0" smtClean="0">
                <a:latin typeface="+mj-ea"/>
                <a:ea typeface="+mj-ea"/>
              </a:rPr>
              <a:t>ready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sz="1400" dirty="0" smtClean="0"/>
              <a:t>Function</a:t>
            </a:r>
            <a:r>
              <a:rPr kumimoji="1" lang="zh-CN" altLang="en-US" sz="1400" dirty="0" smtClean="0"/>
              <a:t>                       页面已加载</a:t>
            </a:r>
            <a:endParaRPr kumimoji="1" lang="en-US" altLang="zh-CN" sz="1600" dirty="0" smtClean="0"/>
          </a:p>
          <a:p>
            <a:r>
              <a:rPr kumimoji="1" lang="zh-CN" altLang="en-US"/>
              <a:t> </a:t>
            </a:r>
            <a:r>
              <a:rPr kumimoji="1" lang="zh-CN" altLang="en-US" smtClean="0"/>
              <a:t> </a:t>
            </a:r>
            <a:r>
              <a:rPr lang="en-US" altLang="zh-CN" smtClean="0"/>
              <a:t>destory</a:t>
            </a:r>
            <a:r>
              <a:rPr kumimoji="1" lang="en-US" altLang="zh-CN" smtClean="0"/>
              <a:t>:</a:t>
            </a:r>
            <a:r>
              <a:rPr kumimoji="1" lang="zh-CN" altLang="en-US" smtClean="0"/>
              <a:t> </a:t>
            </a:r>
            <a:r>
              <a:rPr kumimoji="1" lang="en-US" altLang="zh-CN" sz="1400" dirty="0" smtClean="0"/>
              <a:t>Function</a:t>
            </a:r>
            <a:r>
              <a:rPr kumimoji="1" lang="zh-CN" altLang="en-US" sz="1400" dirty="0" smtClean="0"/>
              <a:t>                    </a:t>
            </a:r>
            <a:r>
              <a:rPr kumimoji="1" lang="zh-CN" altLang="en-US" sz="1600" dirty="0" smtClean="0"/>
              <a:t>页面销毁</a:t>
            </a:r>
            <a:endParaRPr kumimoji="1"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1782182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66"/>
          <p:cNvSpPr txBox="1"/>
          <p:nvPr/>
        </p:nvSpPr>
        <p:spPr>
          <a:xfrm>
            <a:off x="285136" y="20647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如何路由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55640" y="628952"/>
            <a:ext cx="19223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21A5BC"/>
                </a:solidFill>
                <a:latin typeface="+mj-ea"/>
                <a:ea typeface="+mj-ea"/>
                <a:cs typeface="Segoe UI" panose="020B0502040204020203" pitchFamily="34" charset="0"/>
              </a:rPr>
              <a:t>Public Relations Worldwide</a:t>
            </a:r>
            <a:endParaRPr lang="zh-CN" altLang="en-US" sz="1200" dirty="0">
              <a:solidFill>
                <a:srgbClr val="21A5BC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534" y="245900"/>
            <a:ext cx="460186" cy="548787"/>
          </a:xfrm>
          <a:prstGeom prst="rect">
            <a:avLst/>
          </a:prstGeom>
        </p:spPr>
      </p:pic>
      <p:sp>
        <p:nvSpPr>
          <p:cNvPr id="70" name="矩形 69"/>
          <p:cNvSpPr/>
          <p:nvPr/>
        </p:nvSpPr>
        <p:spPr>
          <a:xfrm>
            <a:off x="11561329" y="2879689"/>
            <a:ext cx="137160" cy="785381"/>
          </a:xfrm>
          <a:prstGeom prst="rect">
            <a:avLst/>
          </a:prstGeom>
          <a:solidFill>
            <a:srgbClr val="1A7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" name="文本框 89"/>
          <p:cNvSpPr txBox="1"/>
          <p:nvPr/>
        </p:nvSpPr>
        <p:spPr>
          <a:xfrm>
            <a:off x="5034991" y="1741466"/>
            <a:ext cx="603098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dirty="0" smtClean="0">
                <a:latin typeface="+mj-ea"/>
                <a:ea typeface="+mj-ea"/>
              </a:rPr>
              <a:t> </a:t>
            </a:r>
            <a:r>
              <a:rPr kumimoji="1" lang="en-US" altLang="zh-CN" sz="2000" b="1" dirty="0" smtClean="0">
                <a:latin typeface="+mj-ea"/>
                <a:ea typeface="+mj-ea"/>
              </a:rPr>
              <a:t>router</a:t>
            </a:r>
            <a:r>
              <a:rPr kumimoji="1" lang="en-US" altLang="zh-CN" b="1" dirty="0" smtClean="0"/>
              <a:t>:</a:t>
            </a:r>
            <a:r>
              <a:rPr kumimoji="1" lang="zh-CN" altLang="en-US" b="1" dirty="0" smtClean="0"/>
              <a:t> </a:t>
            </a:r>
            <a:r>
              <a:rPr kumimoji="1" lang="en-US" altLang="zh-CN" sz="1600" dirty="0" smtClean="0"/>
              <a:t>object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dirty="0"/>
              <a:t> </a:t>
            </a:r>
            <a:r>
              <a:rPr kumimoji="1" lang="zh-CN" altLang="en-US" sz="1600" dirty="0" smtClean="0"/>
              <a:t>路由对象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 smtClean="0"/>
              <a:t> 可通过</a:t>
            </a:r>
            <a:r>
              <a:rPr kumimoji="1" lang="en-US" altLang="zh-CN" sz="1600" dirty="0" err="1" smtClean="0"/>
              <a:t>this.router</a:t>
            </a:r>
            <a:r>
              <a:rPr kumimoji="1" lang="zh-CN" altLang="en-US" sz="1600" dirty="0" smtClean="0"/>
              <a:t>访问</a:t>
            </a:r>
            <a:r>
              <a:rPr kumimoji="1" lang="en-US" altLang="zh-CN" sz="1600" dirty="0" smtClean="0"/>
              <a:t>,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dirty="0" smtClean="0"/>
              <a:t> 提供跳转能力</a:t>
            </a:r>
            <a:endParaRPr kumimoji="1" lang="en-US" altLang="zh-CN" sz="1600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000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dirty="0" smtClean="0">
                <a:latin typeface="+mj-ea"/>
                <a:ea typeface="+mj-ea"/>
              </a:rPr>
              <a:t> 内部做了什么</a:t>
            </a:r>
            <a:r>
              <a:rPr kumimoji="1" lang="en-US" altLang="zh-CN" sz="2000" b="1" dirty="0" smtClean="0">
                <a:latin typeface="+mj-ea"/>
                <a:ea typeface="+mj-ea"/>
              </a:rPr>
              <a:t>?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dirty="0"/>
              <a:t> </a:t>
            </a:r>
            <a:r>
              <a:rPr kumimoji="1" lang="zh-CN" altLang="en-US" sz="1600" dirty="0" smtClean="0"/>
              <a:t> 在 </a:t>
            </a:r>
            <a:r>
              <a:rPr kumimoji="1" lang="en-US" altLang="zh-CN" sz="1600" dirty="0" err="1"/>
              <a:t>vue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|</a:t>
            </a:r>
            <a:r>
              <a:rPr kumimoji="1" lang="zh-CN" altLang="en-US" sz="1600" dirty="0"/>
              <a:t> 小程序 调用</a:t>
            </a:r>
            <a:r>
              <a:rPr kumimoji="1" lang="en-US" altLang="zh-CN" sz="1600" dirty="0" smtClean="0"/>
              <a:t>history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API</a:t>
            </a:r>
            <a:endParaRPr kumimoji="1" lang="en-US" altLang="zh-CN" sz="1600" dirty="0"/>
          </a:p>
          <a:p>
            <a:pPr marL="342900" lvl="0" indent="-342900">
              <a:defRPr/>
            </a:pPr>
            <a:r>
              <a:rPr kumimoji="1" lang="zh-CN" altLang="en-US" sz="1600" dirty="0" smtClean="0"/>
              <a:t>  在 </a:t>
            </a:r>
            <a:r>
              <a:rPr kumimoji="1" lang="en-US" altLang="zh-CN" sz="1600" dirty="0" err="1"/>
              <a:t>weex</a:t>
            </a:r>
            <a:r>
              <a:rPr kumimoji="1" lang="zh-CN" altLang="en-US" sz="1600" dirty="0"/>
              <a:t>中 调用</a:t>
            </a:r>
            <a:r>
              <a:rPr kumimoji="1" lang="en-US" altLang="zh-CN" sz="1600" dirty="0" smtClean="0"/>
              <a:t>navigator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API</a:t>
            </a:r>
          </a:p>
          <a:p>
            <a:pPr marL="342900" lvl="0" indent="-342900">
              <a:defRPr/>
            </a:pPr>
            <a:endParaRPr kumimoji="1" lang="en-US" altLang="zh-CN" sz="1600" dirty="0" smtClean="0"/>
          </a:p>
          <a:p>
            <a:pPr marL="342900" lvl="0" indent="-342900">
              <a:defRPr/>
            </a:pPr>
            <a:r>
              <a:rPr kumimoji="1" lang="zh-CN" altLang="en-US" sz="2000" b="1" dirty="0">
                <a:latin typeface="+mj-ea"/>
                <a:ea typeface="+mj-ea"/>
              </a:rPr>
              <a:t> </a:t>
            </a:r>
            <a:r>
              <a:rPr kumimoji="1" lang="zh-CN" altLang="en-US" sz="2000" b="1" dirty="0" smtClean="0">
                <a:latin typeface="+mj-ea"/>
                <a:ea typeface="+mj-ea"/>
              </a:rPr>
              <a:t>方法</a:t>
            </a:r>
            <a:endParaRPr kumimoji="1" lang="en-US" altLang="zh-CN" sz="2000" b="1" dirty="0" smtClean="0">
              <a:latin typeface="+mj-ea"/>
              <a:ea typeface="+mj-ea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1" dirty="0"/>
              <a:t> </a:t>
            </a:r>
            <a:r>
              <a:rPr kumimoji="1" lang="zh-CN" altLang="en-US" sz="1600" b="1" dirty="0" smtClean="0"/>
              <a:t>  </a:t>
            </a:r>
            <a:r>
              <a:rPr kumimoji="1" lang="en-US" altLang="zh-CN" b="1" dirty="0" smtClean="0">
                <a:latin typeface="+mj-ea"/>
                <a:ea typeface="+mj-ea"/>
              </a:rPr>
              <a:t>push</a:t>
            </a:r>
            <a:r>
              <a:rPr kumimoji="1" lang="en-US" altLang="zh-CN" sz="1600" b="1" dirty="0" smtClean="0"/>
              <a:t>: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400" dirty="0" smtClean="0"/>
              <a:t>Function</a:t>
            </a:r>
            <a:r>
              <a:rPr kumimoji="1" lang="zh-CN" altLang="en-US" sz="1400" dirty="0" smtClean="0"/>
              <a:t>  </a:t>
            </a:r>
            <a:endParaRPr kumimoji="1" lang="en-US" altLang="zh-CN" sz="1400" dirty="0" smtClean="0"/>
          </a:p>
          <a:p>
            <a:pPr marL="342900" indent="-342900"/>
            <a:r>
              <a:rPr kumimoji="1" lang="zh-CN" altLang="en-US" sz="1600" b="1" dirty="0"/>
              <a:t> </a:t>
            </a:r>
            <a:r>
              <a:rPr kumimoji="1" lang="zh-CN" altLang="en-US" sz="1600" b="1" dirty="0" smtClean="0"/>
              <a:t>    </a:t>
            </a:r>
            <a:r>
              <a:rPr kumimoji="1" lang="en-US" altLang="zh-CN" sz="1600" b="1" dirty="0" err="1" smtClean="0">
                <a:latin typeface="+mj-ea"/>
                <a:ea typeface="+mj-ea"/>
              </a:rPr>
              <a:t>url</a:t>
            </a:r>
            <a:r>
              <a:rPr kumimoji="1" lang="en-US" altLang="zh-CN" sz="1600" b="1" dirty="0" smtClean="0"/>
              <a:t>: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400" dirty="0" smtClean="0"/>
              <a:t>String</a:t>
            </a:r>
            <a:r>
              <a:rPr kumimoji="1" lang="zh-CN" altLang="en-US" sz="1600" b="1" dirty="0" smtClean="0"/>
              <a:t>                           </a:t>
            </a:r>
            <a:r>
              <a:rPr kumimoji="1" lang="zh-CN" altLang="en-US" sz="1600" dirty="0" smtClean="0"/>
              <a:t>接受一个页面名 并跳转到该页面</a:t>
            </a:r>
            <a:endParaRPr kumimoji="1" lang="en-US" altLang="zh-CN" sz="1600" dirty="0" smtClean="0"/>
          </a:p>
          <a:p>
            <a:pPr marL="342900" indent="-342900"/>
            <a:endParaRPr kumimoji="1" lang="en-US" altLang="zh-CN" sz="1600" b="1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1" dirty="0" smtClean="0"/>
              <a:t>    </a:t>
            </a:r>
            <a:r>
              <a:rPr kumimoji="1" lang="en-US" altLang="zh-CN" b="1" dirty="0" smtClean="0">
                <a:latin typeface="+mj-ea"/>
                <a:ea typeface="+mj-ea"/>
              </a:rPr>
              <a:t>pop</a:t>
            </a:r>
            <a:r>
              <a:rPr kumimoji="1" lang="en-US" altLang="zh-CN" sz="1600" b="1" dirty="0" smtClean="0"/>
              <a:t>: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400" dirty="0" smtClean="0"/>
              <a:t>Function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dirty="0"/>
              <a:t> </a:t>
            </a:r>
            <a:r>
              <a:rPr kumimoji="1" lang="zh-CN" altLang="en-US" sz="1600" dirty="0" smtClean="0"/>
              <a:t>   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>
                <a:latin typeface="+mj-ea"/>
                <a:ea typeface="+mj-ea"/>
              </a:rPr>
              <a:t>null</a:t>
            </a:r>
            <a:r>
              <a:rPr kumimoji="1" lang="zh-CN" altLang="en-US" sz="1600" b="1" dirty="0" smtClean="0"/>
              <a:t>                                     </a:t>
            </a:r>
            <a:r>
              <a:rPr kumimoji="1" lang="zh-CN" altLang="en-US" sz="1600" dirty="0" smtClean="0"/>
              <a:t>无参数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 smtClean="0"/>
              <a:t> 回到上个界面</a:t>
            </a:r>
            <a:endParaRPr kumimoji="1" lang="en-US" altLang="zh-CN" sz="1600" dirty="0" smtClean="0"/>
          </a:p>
        </p:txBody>
      </p:sp>
      <p:pic>
        <p:nvPicPr>
          <p:cNvPr id="91" name="图片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36" y="2131077"/>
            <a:ext cx="4254500" cy="30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8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285136" y="20647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Segoe UI" panose="020B0502040204020203" pitchFamily="34" charset="0"/>
              </a:rPr>
              <a:t>如何交互数据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55640" y="628952"/>
            <a:ext cx="19223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21A5BC"/>
                </a:solidFill>
                <a:latin typeface="+mj-ea"/>
                <a:ea typeface="+mj-ea"/>
                <a:cs typeface="Segoe UI" panose="020B0502040204020203" pitchFamily="34" charset="0"/>
              </a:rPr>
              <a:t>Public Relations Worldwide</a:t>
            </a:r>
            <a:endParaRPr lang="zh-CN" altLang="en-US" sz="1200" dirty="0">
              <a:solidFill>
                <a:srgbClr val="21A5BC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534" y="245900"/>
            <a:ext cx="460186" cy="548787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11561329" y="2879689"/>
            <a:ext cx="137160" cy="785381"/>
          </a:xfrm>
          <a:prstGeom prst="rect">
            <a:avLst/>
          </a:prstGeom>
          <a:solidFill>
            <a:srgbClr val="1A7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9" name="文本框 58"/>
          <p:cNvSpPr txBox="1"/>
          <p:nvPr/>
        </p:nvSpPr>
        <p:spPr>
          <a:xfrm>
            <a:off x="5770497" y="2204189"/>
            <a:ext cx="530708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1" dirty="0" smtClean="0"/>
              <a:t> </a:t>
            </a:r>
            <a:r>
              <a:rPr kumimoji="1" lang="en-US" altLang="zh-CN" sz="2000" b="1" dirty="0" smtClean="0">
                <a:latin typeface="+mj-ea"/>
                <a:ea typeface="+mj-ea"/>
              </a:rPr>
              <a:t>data</a:t>
            </a:r>
            <a:r>
              <a:rPr kumimoji="1" lang="en-US" altLang="zh-CN" b="1" dirty="0" smtClean="0"/>
              <a:t>:</a:t>
            </a:r>
            <a:r>
              <a:rPr kumimoji="1" lang="zh-CN" altLang="en-US" b="1" dirty="0" smtClean="0"/>
              <a:t> </a:t>
            </a:r>
            <a:r>
              <a:rPr kumimoji="1" lang="en-US" altLang="zh-CN" sz="1400" dirty="0" smtClean="0"/>
              <a:t>Object</a:t>
            </a:r>
          </a:p>
          <a:p>
            <a:pPr marL="342900" indent="-342900"/>
            <a:r>
              <a:rPr kumimoji="1" lang="zh-CN" altLang="en-US" sz="1600" dirty="0"/>
              <a:t> </a:t>
            </a:r>
            <a:r>
              <a:rPr kumimoji="1" lang="zh-CN" altLang="en-US" sz="1600" dirty="0" smtClean="0"/>
              <a:t> 可通过</a:t>
            </a:r>
            <a:r>
              <a:rPr kumimoji="1" lang="en-US" altLang="zh-CN" sz="1600" dirty="0" err="1" smtClean="0"/>
              <a:t>this.data</a:t>
            </a:r>
            <a:r>
              <a:rPr kumimoji="1" lang="zh-CN" altLang="en-US" sz="1600" dirty="0" smtClean="0"/>
              <a:t>访问挂载的数据</a:t>
            </a:r>
            <a:endParaRPr kumimoji="1" lang="en-US" altLang="zh-CN" sz="1600" dirty="0" smtClean="0"/>
          </a:p>
          <a:p>
            <a:pPr marL="342900" indent="-342900"/>
            <a:endParaRPr kumimoji="1" lang="en-US" altLang="zh-CN" b="1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1" dirty="0" smtClean="0"/>
              <a:t> </a:t>
            </a:r>
            <a:r>
              <a:rPr kumimoji="1" lang="en-US" altLang="zh-CN" sz="2000" b="1" dirty="0" err="1" smtClean="0">
                <a:latin typeface="+mj-ea"/>
                <a:ea typeface="+mj-ea"/>
              </a:rPr>
              <a:t>setData</a:t>
            </a:r>
            <a:r>
              <a:rPr kumimoji="1" lang="en-US" altLang="zh-CN" b="1" dirty="0" smtClean="0"/>
              <a:t>:</a:t>
            </a:r>
            <a:r>
              <a:rPr kumimoji="1" lang="zh-CN" altLang="en-US" b="1" dirty="0" smtClean="0"/>
              <a:t> </a:t>
            </a:r>
            <a:r>
              <a:rPr kumimoji="1" lang="en-US" altLang="zh-CN" sz="1400" dirty="0" smtClean="0"/>
              <a:t>Function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dirty="0" smtClean="0"/>
              <a:t> 可通过</a:t>
            </a:r>
            <a:r>
              <a:rPr kumimoji="1" lang="en-US" altLang="zh-CN" sz="1600" dirty="0" err="1" smtClean="0"/>
              <a:t>this.setData</a:t>
            </a:r>
            <a:r>
              <a:rPr kumimoji="1" lang="zh-CN" altLang="en-US" sz="1600" dirty="0" smtClean="0"/>
              <a:t>调用</a:t>
            </a:r>
            <a:endParaRPr kumimoji="1" lang="en-US" altLang="zh-CN" sz="1600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dirty="0"/>
              <a:t> </a:t>
            </a:r>
            <a:r>
              <a:rPr kumimoji="1" lang="zh-CN" altLang="en-US" sz="1600" dirty="0" smtClean="0"/>
              <a:t>   </a:t>
            </a:r>
            <a:r>
              <a:rPr kumimoji="1" lang="en-US" altLang="zh-CN" sz="1600" dirty="0" smtClean="0"/>
              <a:t>data: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Object</a:t>
            </a:r>
            <a:r>
              <a:rPr kumimoji="1" lang="zh-CN" altLang="en-US" sz="1600" dirty="0" smtClean="0"/>
              <a:t>                                需要更新的数据对象</a:t>
            </a:r>
            <a:endParaRPr kumimoji="1" lang="en-US" altLang="zh-CN" sz="1600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dirty="0" smtClean="0"/>
              <a:t>   </a:t>
            </a:r>
            <a:r>
              <a:rPr kumimoji="1" lang="zh-CN" altLang="en-US" sz="1600" dirty="0"/>
              <a:t>  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key: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String</a:t>
            </a:r>
            <a:r>
              <a:rPr kumimoji="1" lang="zh-CN" altLang="en-US" sz="1600" dirty="0" smtClean="0"/>
              <a:t>                                  </a:t>
            </a:r>
            <a:r>
              <a:rPr kumimoji="1" lang="zh-CN" altLang="en-US" sz="1600" b="1" dirty="0" smtClean="0"/>
              <a:t>必须为已挂载的数据</a:t>
            </a:r>
            <a:r>
              <a:rPr kumimoji="1" lang="zh-CN" altLang="en-US" sz="1600" dirty="0"/>
              <a:t> </a:t>
            </a:r>
            <a:endParaRPr kumimoji="1" lang="en-US" altLang="zh-CN" sz="1600" dirty="0" smtClean="0"/>
          </a:p>
          <a:p>
            <a:pPr marL="342900" indent="-342900"/>
            <a:r>
              <a:rPr kumimoji="1" lang="zh-CN" altLang="en-US" sz="1600" dirty="0"/>
              <a:t>  </a:t>
            </a:r>
            <a:r>
              <a:rPr kumimoji="1" lang="zh-CN" altLang="en-US" sz="1600" dirty="0" smtClean="0"/>
              <a:t>    </a:t>
            </a:r>
            <a:r>
              <a:rPr kumimoji="1" lang="en-US" altLang="zh-CN" sz="1600" dirty="0" smtClean="0"/>
              <a:t>value: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Any</a:t>
            </a:r>
            <a:r>
              <a:rPr kumimoji="1" lang="zh-CN" altLang="en-US" sz="1600" dirty="0" smtClean="0"/>
              <a:t>                                  接受一个新的值</a:t>
            </a:r>
            <a:endParaRPr kumimoji="1" lang="en-US" altLang="zh-CN" sz="1600" dirty="0" smtClean="0"/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36" y="1567295"/>
            <a:ext cx="4314552" cy="414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285136" y="20647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Segoe UI" panose="020B0502040204020203" pitchFamily="34" charset="0"/>
              </a:rPr>
              <a:t>如何交互数据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55640" y="628952"/>
            <a:ext cx="19223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21A5BC"/>
                </a:solidFill>
                <a:latin typeface="+mj-ea"/>
                <a:ea typeface="+mj-ea"/>
                <a:cs typeface="Segoe UI" panose="020B0502040204020203" pitchFamily="34" charset="0"/>
              </a:rPr>
              <a:t>Public Relations Worldwide</a:t>
            </a:r>
            <a:endParaRPr lang="zh-CN" altLang="en-US" sz="1200" dirty="0">
              <a:solidFill>
                <a:srgbClr val="21A5BC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534" y="245900"/>
            <a:ext cx="460186" cy="548787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11561329" y="2879689"/>
            <a:ext cx="137160" cy="785381"/>
          </a:xfrm>
          <a:prstGeom prst="rect">
            <a:avLst/>
          </a:prstGeom>
          <a:solidFill>
            <a:srgbClr val="1A7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40" y="2865705"/>
            <a:ext cx="4978400" cy="1969172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5830125" y="638659"/>
            <a:ext cx="478031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>
                <a:latin typeface="+mj-ea"/>
                <a:ea typeface="+mj-ea"/>
              </a:rPr>
              <a:t>1.</a:t>
            </a:r>
            <a:r>
              <a:rPr kumimoji="1" lang="zh-CN" altLang="en-US" sz="2000" b="1" dirty="0" smtClean="0">
                <a:latin typeface="+mj-ea"/>
                <a:ea typeface="+mj-ea"/>
              </a:rPr>
              <a:t> 实现组件本身</a:t>
            </a:r>
            <a:endParaRPr kumimoji="1" lang="en-US" altLang="zh-CN" sz="2000" b="1" dirty="0" smtClean="0">
              <a:latin typeface="+mj-ea"/>
              <a:ea typeface="+mj-ea"/>
            </a:endParaRPr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组件应提供三端实现 由</a:t>
            </a:r>
            <a:r>
              <a:rPr kumimoji="1" lang="en-US" altLang="zh-CN" dirty="0" err="1" smtClean="0"/>
              <a:t>ocomp</a:t>
            </a:r>
            <a:r>
              <a:rPr kumimoji="1" lang="zh-CN" altLang="en-US" dirty="0" smtClean="0"/>
              <a:t>判断环境渲染</a:t>
            </a:r>
            <a:endParaRPr kumimoji="1" lang="en-US" altLang="zh-CN" dirty="0" smtClean="0"/>
          </a:p>
          <a:p>
            <a:r>
              <a:rPr kumimoji="1" lang="zh-CN" altLang="en-US" dirty="0" smtClean="0">
                <a:hlinkClick r:id="rId4"/>
              </a:rPr>
              <a:t>  </a:t>
            </a:r>
            <a:r>
              <a:rPr kumimoji="1" lang="en-US" altLang="zh-CN" dirty="0" smtClean="0">
                <a:hlinkClick r:id="rId4"/>
              </a:rPr>
              <a:t>vue</a:t>
            </a:r>
            <a:r>
              <a:rPr kumimoji="1" lang="zh-CN" altLang="en-US" dirty="0" smtClean="0">
                <a:hlinkClick r:id="rId4"/>
              </a:rPr>
              <a:t>组件写法</a:t>
            </a:r>
            <a:endParaRPr kumimoji="1" lang="en-US" altLang="zh-CN" dirty="0" smtClean="0"/>
          </a:p>
          <a:p>
            <a:r>
              <a:rPr kumimoji="1" lang="zh-CN" altLang="en-US" dirty="0" smtClean="0">
                <a:hlinkClick r:id="rId5"/>
              </a:rPr>
              <a:t>  </a:t>
            </a:r>
            <a:r>
              <a:rPr kumimoji="1" lang="en-US" altLang="zh-CN" dirty="0" smtClean="0">
                <a:hlinkClick r:id="rId5"/>
              </a:rPr>
              <a:t>iOS</a:t>
            </a:r>
            <a:r>
              <a:rPr kumimoji="1" lang="zh-CN" altLang="en-US" dirty="0" smtClean="0">
                <a:hlinkClick r:id="rId5"/>
              </a:rPr>
              <a:t>原生组件写法</a:t>
            </a:r>
            <a:endParaRPr kumimoji="1" lang="en-US" altLang="zh-CN" dirty="0" smtClean="0"/>
          </a:p>
          <a:p>
            <a:r>
              <a:rPr kumimoji="1" lang="zh-CN" altLang="en-US" dirty="0" smtClean="0">
                <a:hlinkClick r:id="rId6"/>
              </a:rPr>
              <a:t>  </a:t>
            </a:r>
            <a:r>
              <a:rPr kumimoji="1" lang="en-US" altLang="zh-CN" dirty="0" smtClean="0">
                <a:hlinkClick r:id="rId6"/>
              </a:rPr>
              <a:t>Android</a:t>
            </a:r>
            <a:r>
              <a:rPr kumimoji="1" lang="zh-CN" altLang="en-US" dirty="0" smtClean="0">
                <a:hlinkClick r:id="rId6"/>
              </a:rPr>
              <a:t>原生组件写法</a:t>
            </a:r>
            <a:endParaRPr kumimoji="1" lang="en-US" altLang="zh-CN" dirty="0" smtClean="0"/>
          </a:p>
          <a:p>
            <a:r>
              <a:rPr kumimoji="1" lang="zh-CN" altLang="en-US" dirty="0" smtClean="0">
                <a:hlinkClick r:id="rId7"/>
              </a:rPr>
              <a:t>  小程序组件写法</a:t>
            </a:r>
            <a:endParaRPr kumimoji="1" lang="en-US" altLang="zh-CN" dirty="0" smtClean="0"/>
          </a:p>
        </p:txBody>
      </p:sp>
      <p:sp>
        <p:nvSpPr>
          <p:cNvPr id="53" name="文本框 52"/>
          <p:cNvSpPr txBox="1"/>
          <p:nvPr/>
        </p:nvSpPr>
        <p:spPr>
          <a:xfrm>
            <a:off x="5830125" y="2665351"/>
            <a:ext cx="56769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latin typeface="+mj-ea"/>
                <a:ea typeface="+mj-ea"/>
              </a:rPr>
              <a:t>2.</a:t>
            </a:r>
            <a:r>
              <a:rPr kumimoji="1" lang="zh-CN" altLang="en-US" b="1" dirty="0">
                <a:latin typeface="+mj-ea"/>
                <a:ea typeface="+mj-ea"/>
              </a:rPr>
              <a:t> </a:t>
            </a:r>
            <a:r>
              <a:rPr kumimoji="1" lang="zh-CN" altLang="en-US" sz="2000" b="1" dirty="0" smtClean="0">
                <a:latin typeface="+mj-ea"/>
                <a:ea typeface="+mj-ea"/>
              </a:rPr>
              <a:t>组件使用类包装 供外部调用</a:t>
            </a:r>
            <a:endParaRPr kumimoji="1" lang="en-US" altLang="zh-CN" sz="2000" b="1" dirty="0" smtClean="0">
              <a:latin typeface="+mj-ea"/>
              <a:ea typeface="+mj-ea"/>
            </a:endParaRPr>
          </a:p>
          <a:p>
            <a:r>
              <a:rPr kumimoji="1" lang="zh-CN" altLang="en-US" dirty="0" smtClean="0"/>
              <a:t>  如左图事例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sz="2000" b="1" dirty="0" smtClean="0">
                <a:latin typeface="+mj-ea"/>
                <a:ea typeface="+mj-ea"/>
              </a:rPr>
              <a:t>constructor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sz="1400" dirty="0" smtClean="0"/>
              <a:t>Function</a:t>
            </a:r>
          </a:p>
          <a:p>
            <a:r>
              <a:rPr kumimoji="1" lang="zh-CN" altLang="en-US" dirty="0" smtClean="0"/>
              <a:t>实例化方法</a:t>
            </a:r>
            <a:endParaRPr kumimoji="1" lang="en-US" altLang="zh-CN" dirty="0" smtClean="0"/>
          </a:p>
          <a:p>
            <a:r>
              <a:rPr kumimoji="1" lang="zh-CN" altLang="en-US" dirty="0" smtClean="0">
                <a:latin typeface="+mj-ea"/>
                <a:ea typeface="+mj-ea"/>
              </a:rPr>
              <a:t>  </a:t>
            </a:r>
            <a:r>
              <a:rPr kumimoji="1" lang="en-US" altLang="zh-CN" b="1" dirty="0" err="1" smtClean="0">
                <a:latin typeface="+mj-ea"/>
                <a:ea typeface="+mj-ea"/>
              </a:rPr>
              <a:t>this.components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sz="1400" dirty="0" smtClean="0"/>
              <a:t>Any</a:t>
            </a:r>
            <a:r>
              <a:rPr kumimoji="1" lang="zh-CN" altLang="en-US" dirty="0" smtClean="0"/>
              <a:t>              组件本身</a:t>
            </a:r>
            <a:endParaRPr kumimoji="1" lang="en-US" altLang="zh-CN" dirty="0" smtClean="0"/>
          </a:p>
          <a:p>
            <a:r>
              <a:rPr kumimoji="1" lang="zh-CN" altLang="en-US" dirty="0">
                <a:latin typeface="+mj-ea"/>
                <a:ea typeface="+mj-ea"/>
              </a:rPr>
              <a:t> </a:t>
            </a:r>
            <a:r>
              <a:rPr kumimoji="1" lang="zh-CN" altLang="en-US" dirty="0" smtClean="0">
                <a:latin typeface="+mj-ea"/>
                <a:ea typeface="+mj-ea"/>
              </a:rPr>
              <a:t> </a:t>
            </a:r>
            <a:r>
              <a:rPr kumimoji="1" lang="en-US" altLang="zh-CN" b="1" dirty="0" err="1" smtClean="0">
                <a:latin typeface="+mj-ea"/>
                <a:ea typeface="+mj-ea"/>
              </a:rPr>
              <a:t>this.option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sz="1400" dirty="0" smtClean="0"/>
              <a:t>Object</a:t>
            </a:r>
            <a:r>
              <a:rPr kumimoji="1" lang="zh-CN" altLang="en-US" dirty="0" smtClean="0"/>
              <a:t>                    组件接受的实例化参数</a:t>
            </a:r>
            <a:endParaRPr kumimoji="1" lang="en-US" altLang="zh-CN" dirty="0" smtClean="0"/>
          </a:p>
          <a:p>
            <a:endParaRPr kumimoji="1" lang="en-US" altLang="zh-CN" dirty="0"/>
          </a:p>
        </p:txBody>
      </p:sp>
      <p:sp>
        <p:nvSpPr>
          <p:cNvPr id="54" name="文本框 53"/>
          <p:cNvSpPr txBox="1"/>
          <p:nvPr/>
        </p:nvSpPr>
        <p:spPr>
          <a:xfrm>
            <a:off x="5842000" y="5410200"/>
            <a:ext cx="2497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smtClean="0">
                <a:latin typeface="+mj-ea"/>
                <a:ea typeface="+mj-ea"/>
              </a:rPr>
              <a:t>3.</a:t>
            </a:r>
            <a:r>
              <a:rPr kumimoji="1" lang="zh-CN" altLang="en-US" sz="2000" b="1" dirty="0" smtClean="0">
                <a:latin typeface="+mj-ea"/>
                <a:ea typeface="+mj-ea"/>
              </a:rPr>
              <a:t> 上传至公司组件库</a:t>
            </a:r>
            <a:endParaRPr kumimoji="1" lang="zh-CN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3581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556</Words>
  <Application>Microsoft Macintosh PowerPoint</Application>
  <PresentationFormat>宽屏</PresentationFormat>
  <Paragraphs>107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Aharoni</vt:lpstr>
      <vt:lpstr>Bauhaus 93</vt:lpstr>
      <vt:lpstr>Microsoft YaHei UI</vt:lpstr>
      <vt:lpstr>Segoe UI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职场大P话</dc:creator>
  <cp:keywords>www.51pptmoban.com</cp:keywords>
  <cp:lastModifiedBy>Microsoft Office 用户</cp:lastModifiedBy>
  <cp:revision>71</cp:revision>
  <dcterms:created xsi:type="dcterms:W3CDTF">2017-04-06T14:35:06Z</dcterms:created>
  <dcterms:modified xsi:type="dcterms:W3CDTF">2017-05-09T03:19:06Z</dcterms:modified>
</cp:coreProperties>
</file>